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67" r:id="rId3"/>
    <p:sldId id="274" r:id="rId4"/>
    <p:sldId id="271" r:id="rId5"/>
    <p:sldId id="273" r:id="rId6"/>
    <p:sldId id="272" r:id="rId7"/>
    <p:sldId id="270" r:id="rId8"/>
    <p:sldId id="258" r:id="rId9"/>
    <p:sldId id="261" r:id="rId10"/>
    <p:sldId id="260" r:id="rId11"/>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5"/>
    <p:restoredTop sz="53429"/>
  </p:normalViewPr>
  <p:slideViewPr>
    <p:cSldViewPr snapToGrid="0">
      <p:cViewPr>
        <p:scale>
          <a:sx n="83" d="100"/>
          <a:sy n="83" d="100"/>
        </p:scale>
        <p:origin x="220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27.05.23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Times New Roman" panose="02020603050405020304" pitchFamily="18" charset="0"/>
              </a:rPr>
              <a:t>Climate change and the respective mitigation actions taken also affect the aviation industry by potentially reducing the amount of air travel. This is because people may become more aware of the CO2 impact of flying on the planet and global warming. This will lead to fewer customers and therefore increased competition between airlines. It is therefore important for airlines to gain a competitive edge, for example by ensuring that their customers' needs are met.</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A very important customer segment to be aware of is  corporate travelers. Not only will they continue to travel for specific business reasons, but they also generate up to 70% of total profits by flying business or first class. It is therefore important to understand the needs of these valuable customers. Interestingly, not all corporate travelers fly business class, some also fly economy. Since business class is tailored to the needs of business travelers, a lot of profit and perhaps even satisfaction is lost. And this leads as straight to our research aim</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Our aim is to</a:t>
            </a:r>
            <a:r>
              <a:rPr lang="en-CH" sz="1200" dirty="0">
                <a:effectLst/>
                <a:latin typeface="Calibri" panose="020F0502020204030204" pitchFamily="34" charset="0"/>
                <a:ea typeface="Times New Roman" panose="02020603050405020304" pitchFamily="18" charset="0"/>
              </a:rPr>
              <a:t> identify which services should be </a:t>
            </a:r>
            <a:r>
              <a:rPr lang="en-CH" sz="1200" u="sng" dirty="0">
                <a:effectLst/>
                <a:latin typeface="Calibri" panose="020F0502020204030204" pitchFamily="34" charset="0"/>
                <a:ea typeface="Times New Roman" panose="02020603050405020304" pitchFamily="18" charset="0"/>
              </a:rPr>
              <a:t>marketed</a:t>
            </a:r>
            <a:r>
              <a:rPr lang="en-CH" sz="1200" dirty="0">
                <a:effectLst/>
                <a:latin typeface="Calibri" panose="020F0502020204030204" pitchFamily="34" charset="0"/>
                <a:ea typeface="Times New Roman" panose="02020603050405020304" pitchFamily="18" charset="0"/>
              </a:rPr>
              <a:t> to </a:t>
            </a:r>
            <a:r>
              <a:rPr lang="en-US" sz="1200" dirty="0">
                <a:effectLst/>
                <a:latin typeface="Calibri" panose="020F0502020204030204" pitchFamily="34" charset="0"/>
                <a:ea typeface="Times New Roman" panose="02020603050405020304" pitchFamily="18" charset="0"/>
              </a:rPr>
              <a:t>corporate</a:t>
            </a:r>
            <a:r>
              <a:rPr lang="en-CH" sz="12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for the airline, providing them with a competitve advantage and driving profitabillity for this airline. </a:t>
            </a:r>
          </a:p>
          <a:p>
            <a:r>
              <a:rPr lang="en-CH" dirty="0">
                <a:latin typeface="Calibri" panose="020F0502020204030204" pitchFamily="34" charset="0"/>
                <a:ea typeface="Times New Roman" panose="02020603050405020304" pitchFamily="18" charset="0"/>
              </a:rPr>
              <a:t>We do not, however,  aim to improve the services. </a:t>
            </a:r>
            <a:endParaRPr lang="en-CH" sz="1200" dirty="0">
              <a:effectLst/>
              <a:latin typeface="Times New Roman" panose="02020603050405020304" pitchFamily="18"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 as well as additional information about each passenger, such as their class and type of travel. In total around</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beginning, it was difficult to integrate the issue of climate change and the problem the aviation industry Is creating for the earth.</a:t>
            </a:r>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learned a lot, making the seminar a truly enjoyable and educational experience.</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7</a:t>
            </a:fld>
            <a:endParaRPr lang="en-CH"/>
          </a:p>
        </p:txBody>
      </p:sp>
    </p:spTree>
    <p:extLst>
      <p:ext uri="{BB962C8B-B14F-4D97-AF65-F5344CB8AC3E}">
        <p14:creationId xmlns:p14="http://schemas.microsoft.com/office/powerpoint/2010/main" val="1621844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9</a:t>
            </a:fld>
            <a:endParaRPr lang="en-CH"/>
          </a:p>
        </p:txBody>
      </p:sp>
    </p:spTree>
    <p:extLst>
      <p:ext uri="{BB962C8B-B14F-4D97-AF65-F5344CB8AC3E}">
        <p14:creationId xmlns:p14="http://schemas.microsoft.com/office/powerpoint/2010/main" val="3333128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B9834A-7379-C6A5-30A4-C16478F7E77D}"/>
              </a:ext>
            </a:extLst>
          </p:cNvPr>
          <p:cNvSpPr txBox="1"/>
          <p:nvPr/>
        </p:nvSpPr>
        <p:spPr>
          <a:xfrm>
            <a:off x="2133600" y="692727"/>
            <a:ext cx="6151418" cy="5632311"/>
          </a:xfrm>
          <a:prstGeom prst="rect">
            <a:avLst/>
          </a:prstGeom>
          <a:noFill/>
        </p:spPr>
        <p:txBody>
          <a:bodyPr wrap="square" rtlCol="0">
            <a:spAutoFit/>
          </a:bodyPr>
          <a:lstStyle/>
          <a:p>
            <a:r>
              <a:rPr lang="en-CH" dirty="0"/>
              <a:t>Limitations </a:t>
            </a:r>
          </a:p>
          <a:p>
            <a:endParaRPr lang="en-CH" dirty="0"/>
          </a:p>
          <a:p>
            <a:endParaRPr lang="en-CH" dirty="0"/>
          </a:p>
          <a:p>
            <a:endParaRPr lang="en-CH" dirty="0"/>
          </a:p>
          <a:p>
            <a:pPr marL="285750" indent="-285750">
              <a:buFont typeface="Wingdings" pitchFamily="2" charset="2"/>
              <a:buChar char="à"/>
            </a:pPr>
            <a:r>
              <a:rPr lang="en-CH" dirty="0">
                <a:sym typeface="Wingdings" pitchFamily="2" charset="2"/>
              </a:rPr>
              <a:t>Data set precovid 2015: airtravel might have changed quite </a:t>
            </a:r>
            <a:r>
              <a:rPr lang="en-CH">
                <a:sym typeface="Wingdings" pitchFamily="2" charset="2"/>
              </a:rPr>
              <a:t>a bit  prepandemic data</a:t>
            </a:r>
            <a:endParaRPr lang="en-CH" dirty="0">
              <a:sym typeface="Wingdings" pitchFamily="2" charset="2"/>
            </a:endParaRPr>
          </a:p>
          <a:p>
            <a:pPr marL="285750" indent="-285750">
              <a:buFont typeface="Wingdings" pitchFamily="2" charset="2"/>
              <a:buChar char="à"/>
            </a:pPr>
            <a:endParaRPr lang="en-CH" dirty="0"/>
          </a:p>
          <a:p>
            <a:r>
              <a:rPr lang="en-US" sz="1800" dirty="0">
                <a:effectLst/>
                <a:latin typeface="Calibri" panose="020F0502020204030204" pitchFamily="34" charset="0"/>
                <a:ea typeface="Times New Roman" panose="02020603050405020304" pitchFamily="18" charset="0"/>
              </a:rPr>
              <a:t>Limitations? Not in the final presentation but in the 10min presentation</a:t>
            </a:r>
            <a:endParaRPr lang="en-CH" sz="1800" dirty="0">
              <a:effectLst/>
              <a:latin typeface="Times New Roman" panose="02020603050405020304" pitchFamily="18" charset="0"/>
              <a:ea typeface="Times New Roman" panose="02020603050405020304" pitchFamily="18" charset="0"/>
            </a:endParaRPr>
          </a:p>
          <a:p>
            <a:pPr marL="342900" lvl="0" indent="-342900">
              <a:buFont typeface="Calibri" panose="020F0502020204030204" pitchFamily="34" charset="0"/>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We haven’t considered all external and internal confounding variables (such as external: socioeconomic status, purchasing power; and internal: flight distance, what the different services entail)</a:t>
            </a:r>
            <a:endParaRPr lang="en-CH"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buFont typeface="Calibri" panose="020F0502020204030204" pitchFamily="34" charset="0"/>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Validity of the questionnaire cannot be assessed </a:t>
            </a:r>
            <a:endParaRPr lang="en-CH"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buFont typeface="Wingdings" pitchFamily="2" charset="2"/>
              <a:buChar char="à"/>
            </a:pPr>
            <a:endParaRPr lang="en-CH" dirty="0"/>
          </a:p>
          <a:p>
            <a:pPr marL="285750" indent="-285750">
              <a:buFont typeface="Wingdings" pitchFamily="2" charset="2"/>
              <a:buChar char="à"/>
            </a:pPr>
            <a:endParaRPr lang="en-CH" dirty="0"/>
          </a:p>
          <a:p>
            <a:pPr marL="285750" indent="-285750">
              <a:buFont typeface="Wingdings" pitchFamily="2" charset="2"/>
              <a:buChar char="à"/>
            </a:pPr>
            <a:endParaRPr lang="en-CH" dirty="0"/>
          </a:p>
          <a:p>
            <a:r>
              <a:rPr lang="en-CH" dirty="0"/>
              <a:t>Relektion</a:t>
            </a:r>
          </a:p>
          <a:p>
            <a:r>
              <a:rPr lang="en-CH" dirty="0"/>
              <a:t>- </a:t>
            </a:r>
            <a:r>
              <a:rPr lang="en-GB" dirty="0"/>
              <a:t>N</a:t>
            </a:r>
            <a:r>
              <a:rPr lang="en-CH" dirty="0"/>
              <a:t>icht immer inferenzstatistik betreiben (haben wir direkt gemacht) </a:t>
            </a:r>
          </a:p>
        </p:txBody>
      </p:sp>
    </p:spTree>
    <p:extLst>
      <p:ext uri="{BB962C8B-B14F-4D97-AF65-F5344CB8AC3E}">
        <p14:creationId xmlns:p14="http://schemas.microsoft.com/office/powerpoint/2010/main" val="3668802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2"/>
          <a:stretch>
            <a:fillRect/>
          </a:stretch>
        </p:blipFill>
        <p:spPr>
          <a:xfrm>
            <a:off x="0" y="1016"/>
            <a:ext cx="12192000" cy="6855967"/>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3"/>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2"/>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2"/>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2"/>
          <a:srcRect l="23595" t="145" r="23385"/>
          <a:stretch/>
        </p:blipFill>
        <p:spPr>
          <a:xfrm>
            <a:off x="2858838" y="127100"/>
            <a:ext cx="6235430" cy="6603800"/>
          </a:xfrm>
          <a:prstGeom prst="rect">
            <a:avLst/>
          </a:prstGeom>
        </p:spPr>
      </p:pic>
    </p:spTree>
    <p:extLst>
      <p:ext uri="{BB962C8B-B14F-4D97-AF65-F5344CB8AC3E}">
        <p14:creationId xmlns:p14="http://schemas.microsoft.com/office/powerpoint/2010/main" val="2095452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D756-917C-8852-68A1-7BFEF21882A2}"/>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74489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757784" y="1085242"/>
            <a:ext cx="8534400" cy="4801314"/>
          </a:xfrm>
          <a:prstGeom prst="rect">
            <a:avLst/>
          </a:prstGeom>
          <a:noFill/>
        </p:spPr>
        <p:txBody>
          <a:bodyPr wrap="square" rtlCol="0">
            <a:spAutoFit/>
          </a:bodyPr>
          <a:lstStyle/>
          <a:p>
            <a:r>
              <a:rPr lang="en-CH" dirty="0"/>
              <a:t>Rese</a:t>
            </a:r>
            <a:r>
              <a:rPr lang="en-GB" dirty="0" err="1"/>
              <a:t>ar</a:t>
            </a:r>
            <a:r>
              <a:rPr lang="en-CH" dirty="0"/>
              <a:t>ch Aim + motivation </a:t>
            </a:r>
          </a:p>
          <a:p>
            <a:r>
              <a:rPr lang="en-CH" sz="1800" dirty="0">
                <a:effectLst/>
                <a:latin typeface="Calibri" panose="020F0502020204030204" pitchFamily="34" charset="0"/>
                <a:ea typeface="Times New Roman" panose="02020603050405020304" pitchFamily="18" charset="0"/>
              </a:rPr>
              <a:t>Are you looking to boost passenger satisfaction and increase profits for your airline? Look no further than your business class </a:t>
            </a:r>
            <a:r>
              <a:rPr lang="en-US" sz="1800" dirty="0">
                <a:effectLst/>
                <a:latin typeface="Calibri" panose="020F0502020204030204" pitchFamily="34" charset="0"/>
                <a:ea typeface="Times New Roman" panose="02020603050405020304" pitchFamily="18" charset="0"/>
              </a:rPr>
              <a:t>passengers and potential business class passengers</a:t>
            </a:r>
            <a:r>
              <a:rPr lang="en-CH" sz="1800" dirty="0">
                <a:effectLst/>
                <a:latin typeface="Calibri" panose="020F0502020204030204" pitchFamily="34" charset="0"/>
                <a:ea typeface="Times New Roman" panose="02020603050405020304" pitchFamily="18" charset="0"/>
              </a:rPr>
              <a:t>. With 70% of your total profit coming from these passengers, it's clear that they're crucial to your success. </a:t>
            </a:r>
            <a:endParaRPr lang="en-CH" sz="1800"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Given the potential decrease in air travel due to climate change, it becomes </a:t>
            </a:r>
            <a:r>
              <a:rPr lang="en-US" sz="1800" dirty="0">
                <a:effectLst/>
                <a:latin typeface="Calibri" panose="020F0502020204030204" pitchFamily="34" charset="0"/>
                <a:ea typeface="Times New Roman" panose="02020603050405020304" pitchFamily="18" charset="0"/>
              </a:rPr>
              <a:t>vital</a:t>
            </a:r>
            <a:r>
              <a:rPr lang="en-CH" sz="1800" dirty="0">
                <a:effectLst/>
                <a:latin typeface="Calibri" panose="020F0502020204030204" pitchFamily="34" charset="0"/>
                <a:ea typeface="Times New Roman" panose="02020603050405020304" pitchFamily="18" charset="0"/>
              </a:rPr>
              <a:t> to focus on customer satisfaction in order to stay ahead of the competition.</a:t>
            </a:r>
          </a:p>
          <a:p>
            <a:endParaRPr lang="en-CH" dirty="0">
              <a:latin typeface="Calibri" panose="020F0502020204030204" pitchFamily="34"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Our aim is to</a:t>
            </a:r>
            <a:r>
              <a:rPr lang="en-CH" sz="1800" dirty="0">
                <a:effectLst/>
                <a:latin typeface="Calibri" panose="020F0502020204030204" pitchFamily="34" charset="0"/>
                <a:ea typeface="Times New Roman" panose="02020603050405020304" pitchFamily="18" charset="0"/>
              </a:rPr>
              <a:t> identify which services should be </a:t>
            </a:r>
            <a:r>
              <a:rPr lang="en-CH" sz="1800" u="sng" dirty="0">
                <a:effectLst/>
                <a:latin typeface="Calibri" panose="020F0502020204030204" pitchFamily="34" charset="0"/>
                <a:ea typeface="Times New Roman" panose="02020603050405020304" pitchFamily="18" charset="0"/>
              </a:rPr>
              <a:t>marketed</a:t>
            </a:r>
            <a:r>
              <a:rPr lang="en-CH" sz="1800" dirty="0">
                <a:effectLst/>
                <a:latin typeface="Calibri" panose="020F0502020204030204" pitchFamily="34" charset="0"/>
                <a:ea typeface="Times New Roman" panose="02020603050405020304" pitchFamily="18" charset="0"/>
              </a:rPr>
              <a:t> to </a:t>
            </a:r>
            <a:r>
              <a:rPr lang="en-US" sz="1800" dirty="0">
                <a:effectLst/>
                <a:latin typeface="Calibri" panose="020F0502020204030204" pitchFamily="34" charset="0"/>
                <a:ea typeface="Times New Roman" panose="02020603050405020304" pitchFamily="18" charset="0"/>
              </a:rPr>
              <a:t>corporate</a:t>
            </a:r>
            <a:r>
              <a:rPr lang="en-CH" sz="18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and drive profits for your airline. </a:t>
            </a:r>
            <a:endParaRPr lang="en-CH" sz="1800" dirty="0">
              <a:effectLst/>
              <a:latin typeface="Times New Roman" panose="02020603050405020304" pitchFamily="18" charset="0"/>
              <a:ea typeface="Times New Roman" panose="02020603050405020304" pitchFamily="18" charset="0"/>
            </a:endParaRPr>
          </a:p>
          <a:p>
            <a:endParaRPr lang="en-CH" sz="1800" dirty="0">
              <a:effectLst/>
              <a:latin typeface="Times New Roman" panose="02020603050405020304" pitchFamily="18" charset="0"/>
              <a:ea typeface="Times New Roman" panose="02020603050405020304" pitchFamily="18" charset="0"/>
            </a:endParaRPr>
          </a:p>
          <a:p>
            <a:endParaRPr lang="en-CH" dirty="0"/>
          </a:p>
          <a:p>
            <a:endParaRPr lang="en-CH" dirty="0"/>
          </a:p>
          <a:p>
            <a:r>
              <a:rPr lang="en-CH" dirty="0"/>
              <a:t>Dataset: </a:t>
            </a:r>
            <a:r>
              <a:rPr lang="en-CH" sz="1800" dirty="0">
                <a:effectLst/>
                <a:latin typeface="Calibri" panose="020F0502020204030204" pitchFamily="34" charset="0"/>
                <a:ea typeface="Times New Roman" panose="02020603050405020304" pitchFamily="18" charset="0"/>
              </a:rPr>
              <a:t>'US Airline passenger satisfaction’ 2015 </a:t>
            </a:r>
            <a:endParaRPr lang="en-CH" dirty="0"/>
          </a:p>
          <a:p>
            <a:endParaRPr lang="en-CH" dirty="0"/>
          </a:p>
        </p:txBody>
      </p:sp>
    </p:spTree>
    <p:extLst>
      <p:ext uri="{BB962C8B-B14F-4D97-AF65-F5344CB8AC3E}">
        <p14:creationId xmlns:p14="http://schemas.microsoft.com/office/powerpoint/2010/main" val="835520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426479" y="197346"/>
            <a:ext cx="8534400" cy="5909310"/>
          </a:xfrm>
          <a:prstGeom prst="rect">
            <a:avLst/>
          </a:prstGeom>
          <a:noFill/>
        </p:spPr>
        <p:txBody>
          <a:bodyPr wrap="square" rtlCol="0">
            <a:spAutoFit/>
          </a:bodyPr>
          <a:lstStyle/>
          <a:p>
            <a:r>
              <a:rPr lang="en-CH" dirty="0"/>
              <a:t>Methods:  Vorgang step by step </a:t>
            </a:r>
            <a:r>
              <a:rPr lang="en-CH" dirty="0">
                <a:sym typeface="Wingdings" pitchFamily="2" charset="2"/>
              </a:rPr>
              <a:t> picture of markdown file; NA’s</a:t>
            </a:r>
          </a:p>
          <a:p>
            <a:endParaRPr lang="en-CH" dirty="0">
              <a:sym typeface="Wingdings" pitchFamily="2" charset="2"/>
            </a:endParaRPr>
          </a:p>
          <a:p>
            <a:endParaRPr lang="en-CH" dirty="0">
              <a:sym typeface="Wingdings" pitchFamily="2" charset="2"/>
            </a:endParaRPr>
          </a:p>
          <a:p>
            <a:r>
              <a:rPr lang="en-CH" dirty="0">
                <a:sym typeface="Wingdings" pitchFamily="2" charset="2"/>
              </a:rPr>
              <a:t>1) Data Wrangling:</a:t>
            </a:r>
          </a:p>
          <a:p>
            <a:pPr marL="285750" indent="-285750">
              <a:buFont typeface="Arial" panose="020B0604020202020204" pitchFamily="34" charset="0"/>
              <a:buChar char="•"/>
            </a:pPr>
            <a:r>
              <a:rPr lang="en-CH" dirty="0">
                <a:sym typeface="Wingdings" pitchFamily="2" charset="2"/>
              </a:rPr>
              <a:t>Created subset only with necessary variables </a:t>
            </a:r>
          </a:p>
          <a:p>
            <a:pPr marL="285750" indent="-285750">
              <a:buFont typeface="Arial" panose="020B0604020202020204" pitchFamily="34" charset="0"/>
              <a:buChar char="•"/>
            </a:pPr>
            <a:r>
              <a:rPr lang="en-CH" dirty="0">
                <a:sym typeface="Wingdings" pitchFamily="2" charset="2"/>
              </a:rPr>
              <a:t>NA’s analysis: </a:t>
            </a:r>
            <a:r>
              <a:rPr lang="en-US" dirty="0">
                <a:latin typeface="Calibri" panose="020F0502020204030204" pitchFamily="34" charset="0"/>
                <a:sym typeface="Wingdings" pitchFamily="2" charset="2"/>
              </a:rPr>
              <a:t>F</a:t>
            </a:r>
            <a:r>
              <a:rPr lang="en-US" sz="1800" dirty="0">
                <a:effectLst/>
                <a:latin typeface="Calibri" panose="020F0502020204030204" pitchFamily="34" charset="0"/>
                <a:ea typeface="Times New Roman" panose="02020603050405020304" pitchFamily="18" charset="0"/>
              </a:rPr>
              <a:t>or each satisfaction variable: between mind. 0% ; max: 5.14% (mean: 0.8%) </a:t>
            </a:r>
          </a:p>
          <a:p>
            <a:pPr marL="285750" indent="-285750">
              <a:buFont typeface="Arial" panose="020B0604020202020204" pitchFamily="34" charset="0"/>
              <a:buChar char="•"/>
            </a:pPr>
            <a:r>
              <a:rPr lang="en-US" dirty="0">
                <a:latin typeface="Calibri" panose="020F0502020204030204" pitchFamily="34" charset="0"/>
                <a:ea typeface="Times New Roman" panose="02020603050405020304" pitchFamily="18" charset="0"/>
              </a:rPr>
              <a:t>Final plot only works with data from corporate travelers </a:t>
            </a:r>
            <a:endParaRPr lang="en-US" sz="1800" dirty="0">
              <a:effectLst/>
              <a:latin typeface="Calibri" panose="020F0502020204030204" pitchFamily="34" charset="0"/>
              <a:ea typeface="Times New Roman" panose="02020603050405020304" pitchFamily="18" charset="0"/>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r>
              <a:rPr lang="en-US" dirty="0">
                <a:latin typeface="Calibri" panose="020F0502020204030204" pitchFamily="34" charset="0"/>
                <a:sym typeface="Wingdings" pitchFamily="2" charset="2"/>
              </a:rPr>
              <a:t>2) Generate first Insight: </a:t>
            </a:r>
          </a:p>
          <a:p>
            <a:pPr marL="285750" indent="-285750">
              <a:buFont typeface="Arial" panose="020B0604020202020204" pitchFamily="34" charset="0"/>
              <a:buChar char="•"/>
            </a:pPr>
            <a:r>
              <a:rPr lang="en-US" dirty="0">
                <a:latin typeface="Calibri" panose="020F0502020204030204" pitchFamily="34" charset="0"/>
                <a:sym typeface="Wingdings" pitchFamily="2" charset="2"/>
              </a:rPr>
              <a:t>Investigated the different mean satisfaction between corporate and personal </a:t>
            </a:r>
            <a:r>
              <a:rPr lang="en-US" dirty="0" err="1">
                <a:latin typeface="Calibri" panose="020F0502020204030204" pitchFamily="34" charset="0"/>
                <a:sym typeface="Wingdings" pitchFamily="2" charset="2"/>
              </a:rPr>
              <a:t>travellers</a:t>
            </a:r>
            <a:r>
              <a:rPr lang="en-US" dirty="0">
                <a:latin typeface="Calibri" panose="020F0502020204030204" pitchFamily="34" charset="0"/>
                <a:sym typeface="Wingdings" pitchFamily="2" charset="2"/>
              </a:rPr>
              <a:t> between Business and Eco class: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less satisfied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more satisfied in business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 Needs of corporate travelers are not fully met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&amp; they would be more </a:t>
            </a:r>
            <a:r>
              <a:rPr lang="en-US" dirty="0" err="1">
                <a:latin typeface="Calibri" panose="020F0502020204030204" pitchFamily="34" charset="0"/>
                <a:sym typeface="Wingdings" pitchFamily="2" charset="2"/>
              </a:rPr>
              <a:t>satifisied</a:t>
            </a:r>
            <a:r>
              <a:rPr lang="en-US" dirty="0">
                <a:latin typeface="Calibri" panose="020F0502020204030204" pitchFamily="34" charset="0"/>
                <a:sym typeface="Wingdings" pitchFamily="2" charset="2"/>
              </a:rPr>
              <a:t> upgrading to business class </a:t>
            </a:r>
          </a:p>
          <a:p>
            <a:pPr lvl="1"/>
            <a:endParaRPr lang="en-US" dirty="0">
              <a:latin typeface="Calibri" panose="020F0502020204030204" pitchFamily="34" charset="0"/>
              <a:sym typeface="Wingdings" pitchFamily="2" charset="2"/>
            </a:endParaRPr>
          </a:p>
          <a:p>
            <a:pPr lvl="1"/>
            <a:r>
              <a:rPr lang="en-US" dirty="0">
                <a:latin typeface="Calibri" panose="020F0502020204030204" pitchFamily="34" charset="0"/>
                <a:sym typeface="Wingdings" pitchFamily="2" charset="2"/>
              </a:rPr>
              <a:t>Tried a few plots to answer our research question: (following slides)</a:t>
            </a:r>
          </a:p>
          <a:p>
            <a:pPr marL="742950" lvl="1"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CH" dirty="0"/>
          </a:p>
        </p:txBody>
      </p:sp>
    </p:spTree>
    <p:extLst>
      <p:ext uri="{BB962C8B-B14F-4D97-AF65-F5344CB8AC3E}">
        <p14:creationId xmlns:p14="http://schemas.microsoft.com/office/powerpoint/2010/main" val="21154139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725</TotalTime>
  <Words>787</Words>
  <Application>Microsoft Macintosh PowerPoint</Application>
  <PresentationFormat>Widescreen</PresentationFormat>
  <Paragraphs>58</Paragraphs>
  <Slides>10</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Viviane Pinti</cp:lastModifiedBy>
  <cp:revision>31</cp:revision>
  <dcterms:created xsi:type="dcterms:W3CDTF">2023-05-01T17:52:53Z</dcterms:created>
  <dcterms:modified xsi:type="dcterms:W3CDTF">2023-05-27T19:28:54Z</dcterms:modified>
</cp:coreProperties>
</file>

<file path=docProps/thumbnail.jpeg>
</file>